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57" r:id="rId3"/>
    <p:sldId id="259" r:id="rId4"/>
    <p:sldId id="263" r:id="rId5"/>
    <p:sldId id="264" r:id="rId6"/>
    <p:sldId id="272" r:id="rId7"/>
    <p:sldId id="275" r:id="rId8"/>
    <p:sldId id="276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7" r:id="rId17"/>
    <p:sldId id="261" r:id="rId18"/>
    <p:sldId id="26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30/11/2024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616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30/11/2024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1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30/11/2024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1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30/11/2024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96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30/11/2024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9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30/11/2024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39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30/11/2024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16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30/11/2024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45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30/11/2024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44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255DDE3-BDD4-4B3A-AEDC-1B07FE82D5DE}" type="datetimeFigureOut">
              <a:rPr lang="en-US" smtClean="0"/>
              <a:t>30/11/2024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7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30/11/2024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7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255DDE3-BDD4-4B3A-AEDC-1B07FE82D5DE}" type="datetimeFigureOut">
              <a:rPr lang="en-US" smtClean="0"/>
              <a:t>30/11/2024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28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3677-020-00214-w" TargetMode="External"/><Relationship Id="rId2" Type="http://schemas.openxmlformats.org/officeDocument/2006/relationships/hyperlink" Target="https://doi.org/10.2307/4170350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45/3184738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5726" y="257426"/>
            <a:ext cx="5319252" cy="11879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 smtClean="0">
                <a:latin typeface="+mn-lt"/>
              </a:rPr>
              <a:t>E-Commerce Data Vault</a:t>
            </a:r>
            <a:endParaRPr lang="en-US" sz="4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5726" y="4703394"/>
            <a:ext cx="10058400" cy="1821292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+mn-lt"/>
              </a:rPr>
              <a:t>Rayan Hassan, </a:t>
            </a:r>
            <a:r>
              <a:rPr lang="en-US" sz="2800" dirty="0" err="1" smtClean="0">
                <a:latin typeface="+mn-lt"/>
              </a:rPr>
              <a:t>Soumyae</a:t>
            </a:r>
            <a:r>
              <a:rPr lang="en-US" sz="2800" dirty="0" smtClean="0">
                <a:latin typeface="+mn-lt"/>
              </a:rPr>
              <a:t> </a:t>
            </a:r>
            <a:r>
              <a:rPr lang="en-US" sz="2800" dirty="0" err="1" smtClean="0">
                <a:latin typeface="+mn-lt"/>
              </a:rPr>
              <a:t>Tyagi</a:t>
            </a:r>
            <a:endParaRPr lang="en-US" sz="2800" dirty="0" smtClean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r>
              <a:rPr lang="en-US" sz="2800" dirty="0" smtClean="0">
                <a:latin typeface="+mn-lt"/>
              </a:rPr>
              <a:t>DS5110 – Intro to Data Management Section 04</a:t>
            </a:r>
          </a:p>
        </p:txBody>
      </p:sp>
    </p:spTree>
    <p:extLst>
      <p:ext uri="{BB962C8B-B14F-4D97-AF65-F5344CB8AC3E}">
        <p14:creationId xmlns:p14="http://schemas.microsoft.com/office/powerpoint/2010/main" val="80149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Dashboards – Access User Reviews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411" y="1790453"/>
            <a:ext cx="8614137" cy="452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Dashboards – Access Product Metadata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618" y="1792515"/>
            <a:ext cx="5467723" cy="452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Dashboards – User Reviews Visualization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66" y="1814050"/>
            <a:ext cx="9369828" cy="452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7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Dashboards – Product Metadata Visualization (1)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72" y="1876032"/>
            <a:ext cx="9916815" cy="440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7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Dashboards – Product Metadata Visualization </a:t>
            </a:r>
            <a:r>
              <a:rPr lang="en-US" sz="2800" dirty="0" smtClean="0"/>
              <a:t>(2)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12" y="2052858"/>
            <a:ext cx="11988935" cy="404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1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ChatBot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578" r="15602" b="-575"/>
          <a:stretch/>
        </p:blipFill>
        <p:spPr>
          <a:xfrm>
            <a:off x="5896366" y="2111969"/>
            <a:ext cx="5648671" cy="4029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21" b="419"/>
          <a:stretch/>
        </p:blipFill>
        <p:spPr>
          <a:xfrm>
            <a:off x="552652" y="2111969"/>
            <a:ext cx="4373309" cy="1401425"/>
          </a:xfrm>
          <a:prstGeom prst="rect">
            <a:avLst/>
          </a:prstGeom>
        </p:spPr>
      </p:pic>
      <p:cxnSp>
        <p:nvCxnSpPr>
          <p:cNvPr id="7" name="Elbow Connector 6"/>
          <p:cNvCxnSpPr>
            <a:stCxn id="5" idx="2"/>
            <a:endCxn id="4" idx="1"/>
          </p:cNvCxnSpPr>
          <p:nvPr/>
        </p:nvCxnSpPr>
        <p:spPr>
          <a:xfrm rot="16200000" flipH="1">
            <a:off x="4011234" y="2241466"/>
            <a:ext cx="613205" cy="315705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08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ChatBot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20" b="1879"/>
          <a:stretch/>
        </p:blipFill>
        <p:spPr>
          <a:xfrm>
            <a:off x="204593" y="2645027"/>
            <a:ext cx="4196327" cy="1848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" r="16010" b="1286"/>
          <a:stretch/>
        </p:blipFill>
        <p:spPr>
          <a:xfrm>
            <a:off x="6033061" y="219993"/>
            <a:ext cx="5889534" cy="3034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6672" r="17233" b="7337"/>
          <a:stretch/>
        </p:blipFill>
        <p:spPr>
          <a:xfrm>
            <a:off x="6029656" y="3569109"/>
            <a:ext cx="5892939" cy="2684206"/>
          </a:xfrm>
          <a:prstGeom prst="rect">
            <a:avLst/>
          </a:prstGeom>
        </p:spPr>
      </p:pic>
      <p:cxnSp>
        <p:nvCxnSpPr>
          <p:cNvPr id="10" name="Elbow Connector 9"/>
          <p:cNvCxnSpPr>
            <a:stCxn id="3" idx="3"/>
            <a:endCxn id="6" idx="1"/>
          </p:cNvCxnSpPr>
          <p:nvPr/>
        </p:nvCxnSpPr>
        <p:spPr>
          <a:xfrm flipV="1">
            <a:off x="4400920" y="1737360"/>
            <a:ext cx="1632141" cy="183174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3" idx="3"/>
            <a:endCxn id="8" idx="1"/>
          </p:cNvCxnSpPr>
          <p:nvPr/>
        </p:nvCxnSpPr>
        <p:spPr>
          <a:xfrm>
            <a:off x="4400920" y="3569109"/>
            <a:ext cx="1628736" cy="134210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17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Conclusion / Discussion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017576" y="2127927"/>
            <a:ext cx="569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Warehouse solution that integrates structured and unstructured data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017576" y="3012857"/>
            <a:ext cx="5698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 of automated ETL processes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017576" y="3650913"/>
            <a:ext cx="5698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Valuable data visualization techniques and interactive Dashboards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017577" y="4535843"/>
            <a:ext cx="5698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Creation of a </a:t>
            </a:r>
            <a:r>
              <a:rPr lang="en-US" sz="2000" dirty="0" err="1" smtClean="0"/>
              <a:t>ChatBot</a:t>
            </a:r>
            <a:r>
              <a:rPr lang="en-US" sz="2000" dirty="0" smtClean="0"/>
              <a:t> to help answer user questions about products</a:t>
            </a:r>
            <a:endParaRPr lang="en-US" sz="2000" dirty="0"/>
          </a:p>
        </p:txBody>
      </p:sp>
      <p:sp>
        <p:nvSpPr>
          <p:cNvPr id="14" name="Cloud Callout 13"/>
          <p:cNvSpPr/>
          <p:nvPr/>
        </p:nvSpPr>
        <p:spPr>
          <a:xfrm>
            <a:off x="7716353" y="2342532"/>
            <a:ext cx="4330127" cy="3204859"/>
          </a:xfrm>
          <a:prstGeom prst="cloud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Enhancing real-time interactivity with Data Dashboards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Adding more features to the </a:t>
            </a:r>
            <a:r>
              <a:rPr lang="en-US" sz="2000" dirty="0" err="1" smtClean="0"/>
              <a:t>ChatBot</a:t>
            </a:r>
            <a:r>
              <a:rPr lang="en-US" sz="2000" dirty="0" smtClean="0"/>
              <a:t>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23349" y="1839891"/>
            <a:ext cx="1516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Future Work 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017575" y="5350943"/>
            <a:ext cx="569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Limited GCP credits, and time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16320" y="5338449"/>
            <a:ext cx="734051" cy="4126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358" y="4596745"/>
            <a:ext cx="343976" cy="3439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358" y="3068991"/>
            <a:ext cx="343976" cy="3439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358" y="3832868"/>
            <a:ext cx="343976" cy="34397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358" y="2281508"/>
            <a:ext cx="343976" cy="34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5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References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• </a:t>
            </a:r>
            <a:r>
              <a:rPr lang="en-US" sz="1800" dirty="0" err="1"/>
              <a:t>Hou</a:t>
            </a:r>
            <a:r>
              <a:rPr lang="en-US" sz="1800" dirty="0"/>
              <a:t>, </a:t>
            </a:r>
            <a:r>
              <a:rPr lang="en-US" sz="1800" dirty="0" err="1"/>
              <a:t>Yupeng</a:t>
            </a:r>
            <a:r>
              <a:rPr lang="en-US" sz="1800" dirty="0"/>
              <a:t>, Li, </a:t>
            </a:r>
            <a:r>
              <a:rPr lang="en-US" sz="1800" dirty="0" err="1"/>
              <a:t>Jiacheng</a:t>
            </a:r>
            <a:r>
              <a:rPr lang="en-US" sz="1800" dirty="0"/>
              <a:t>, He, </a:t>
            </a:r>
            <a:r>
              <a:rPr lang="en-US" sz="1800" dirty="0" err="1"/>
              <a:t>Zhankui</a:t>
            </a:r>
            <a:r>
              <a:rPr lang="en-US" sz="1800" dirty="0"/>
              <a:t>, Yan, An, Chen, </a:t>
            </a:r>
            <a:r>
              <a:rPr lang="en-US" sz="1800" dirty="0" err="1"/>
              <a:t>Xiusi</a:t>
            </a:r>
            <a:r>
              <a:rPr lang="en-US" sz="1800" dirty="0"/>
              <a:t>, and </a:t>
            </a:r>
            <a:r>
              <a:rPr lang="en-US" sz="1800" dirty="0" err="1"/>
              <a:t>McAuley,Julian</a:t>
            </a:r>
            <a:r>
              <a:rPr lang="en-US" sz="1800" dirty="0"/>
              <a:t>. ”Bridging Language and Items for Retrieval and Recommendation.” </a:t>
            </a:r>
            <a:r>
              <a:rPr lang="en-US" sz="1800" dirty="0" err="1"/>
              <a:t>arXivpreprint</a:t>
            </a:r>
            <a:r>
              <a:rPr lang="en-US" sz="1800" dirty="0"/>
              <a:t> arXiv:2403.03952 (2024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• </a:t>
            </a:r>
            <a:r>
              <a:rPr lang="en-US" sz="1800" dirty="0"/>
              <a:t>Chen, H., Chiang, R. H., &amp; </a:t>
            </a:r>
            <a:r>
              <a:rPr lang="en-US" sz="1800" dirty="0" err="1"/>
              <a:t>Storey</a:t>
            </a:r>
            <a:r>
              <a:rPr lang="en-US" sz="1800" dirty="0"/>
              <a:t>, V. C. (2012). Business intelligence and </a:t>
            </a:r>
            <a:r>
              <a:rPr lang="en-US" sz="1800" dirty="0" err="1"/>
              <a:t>analytics:From</a:t>
            </a:r>
            <a:r>
              <a:rPr lang="en-US" sz="1800" dirty="0"/>
              <a:t> big data to big impact. MIS Quarterly, 36(4), </a:t>
            </a:r>
            <a:r>
              <a:rPr lang="en-US" sz="1800" dirty="0" smtClean="0"/>
              <a:t>1165–1188. </a:t>
            </a:r>
            <a:r>
              <a:rPr lang="en-US" sz="1800" dirty="0" smtClean="0">
                <a:hlinkClick r:id="rId2"/>
              </a:rPr>
              <a:t>https://doi.org/10.2307/41703503</a:t>
            </a:r>
            <a:endParaRPr lang="en-US" sz="1800" dirty="0" smtClean="0"/>
          </a:p>
          <a:p>
            <a:r>
              <a:rPr lang="en-US" sz="1800" dirty="0" smtClean="0"/>
              <a:t>• </a:t>
            </a:r>
            <a:r>
              <a:rPr lang="en-US" sz="1800" dirty="0"/>
              <a:t>Faisal, M. I., Hossain, M. A., &amp; Rahman, M. S. (2020). Automated ETL </a:t>
            </a:r>
            <a:r>
              <a:rPr lang="en-US" sz="1800" dirty="0" err="1"/>
              <a:t>pipelinefor</a:t>
            </a:r>
            <a:r>
              <a:rPr lang="en-US" sz="1800" dirty="0"/>
              <a:t> data integration in cloud data warehousing. Journal of Cloud Computing: Ad-</a:t>
            </a:r>
            <a:r>
              <a:rPr lang="en-US" sz="1800" dirty="0" err="1"/>
              <a:t>vances</a:t>
            </a:r>
            <a:r>
              <a:rPr lang="en-US" sz="1800" dirty="0"/>
              <a:t>, Systems and Applications, 9(1), 34-47. </a:t>
            </a: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doi.org/10.1186/s13677-020-00214-w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• </a:t>
            </a:r>
            <a:r>
              <a:rPr lang="en-US" sz="1800" dirty="0" err="1"/>
              <a:t>Stonebraker</a:t>
            </a:r>
            <a:r>
              <a:rPr lang="en-US" sz="1800" dirty="0"/>
              <a:t>, M., C¸ </a:t>
            </a:r>
            <a:r>
              <a:rPr lang="en-US" sz="1800" dirty="0" err="1"/>
              <a:t>etintemel</a:t>
            </a:r>
            <a:r>
              <a:rPr lang="en-US" sz="1800" dirty="0"/>
              <a:t>, U., &amp; </a:t>
            </a:r>
            <a:r>
              <a:rPr lang="en-US" sz="1800" dirty="0" err="1"/>
              <a:t>Zdonik</a:t>
            </a:r>
            <a:r>
              <a:rPr lang="en-US" sz="1800" dirty="0"/>
              <a:t>, S. (2018). The design of modern </a:t>
            </a:r>
            <a:r>
              <a:rPr lang="en-US" sz="1800" dirty="0" err="1"/>
              <a:t>datamanagement</a:t>
            </a:r>
            <a:r>
              <a:rPr lang="en-US" sz="1800" dirty="0"/>
              <a:t> systems. ACM Computing Surveys, 50(2), 1-41. </a:t>
            </a:r>
            <a:r>
              <a:rPr lang="en-US" sz="1800" dirty="0">
                <a:hlinkClick r:id="rId4"/>
              </a:rPr>
              <a:t>https://</a:t>
            </a:r>
            <a:r>
              <a:rPr lang="en-US" sz="1800" dirty="0" smtClean="0">
                <a:hlinkClick r:id="rId4"/>
              </a:rPr>
              <a:t>doi.org/10.1145/3184738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33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</a:t>
            </a:r>
            <a:endParaRPr lang="en-US" dirty="0"/>
          </a:p>
        </p:txBody>
      </p:sp>
      <p:sp>
        <p:nvSpPr>
          <p:cNvPr id="5" name="Action Button: Help 4">
            <a:hlinkClick r:id="" action="ppaction://noaction" highlightClick="1"/>
          </p:cNvPr>
          <p:cNvSpPr/>
          <p:nvPr/>
        </p:nvSpPr>
        <p:spPr>
          <a:xfrm>
            <a:off x="4772578" y="2572118"/>
            <a:ext cx="2707804" cy="2465930"/>
          </a:xfrm>
          <a:prstGeom prst="actionButtonHelp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3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/>
        </p:nvSpPr>
        <p:spPr>
          <a:xfrm>
            <a:off x="1522034" y="2914281"/>
            <a:ext cx="8618958" cy="1091380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/>
            <a:r>
              <a:rPr lang="en-US" sz="2000" dirty="0"/>
              <a:t>Design a robust and scalable data warehousing solution that integrates both user reviews and product </a:t>
            </a:r>
            <a:r>
              <a:rPr lang="en-US" sz="2000" dirty="0" smtClean="0"/>
              <a:t>metadata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Introduction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r>
              <a:rPr lang="en-US" b="1" dirty="0" smtClean="0"/>
              <a:t>Goals</a:t>
            </a:r>
          </a:p>
          <a:p>
            <a:endParaRPr lang="en-US" b="1" dirty="0" smtClean="0"/>
          </a:p>
          <a:p>
            <a:pPr marL="201168" lvl="1" indent="0">
              <a:buNone/>
            </a:pPr>
            <a:endParaRPr lang="en-US" sz="2000" dirty="0" smtClean="0"/>
          </a:p>
          <a:p>
            <a:pPr marL="201168" lvl="1" indent="0">
              <a:buNone/>
            </a:pPr>
            <a:endParaRPr lang="en-US" sz="2000" dirty="0"/>
          </a:p>
          <a:p>
            <a:pPr marL="201168" lvl="1" indent="0">
              <a:buNone/>
            </a:pP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Pentagon 4"/>
          <p:cNvSpPr/>
          <p:nvPr/>
        </p:nvSpPr>
        <p:spPr>
          <a:xfrm>
            <a:off x="1522034" y="4177507"/>
            <a:ext cx="8618958" cy="1091380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/>
            <a:r>
              <a:rPr lang="en-US" sz="2000" dirty="0"/>
              <a:t>Create a </a:t>
            </a:r>
            <a:r>
              <a:rPr lang="en-US" sz="2000" dirty="0" err="1"/>
              <a:t>ChatBot</a:t>
            </a:r>
            <a:r>
              <a:rPr lang="en-US" sz="2000" dirty="0"/>
              <a:t> that can answer all types of questions about a given </a:t>
            </a:r>
            <a:r>
              <a:rPr lang="en-US" sz="2000" dirty="0" smtClean="0"/>
              <a:t>product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32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86603"/>
            <a:ext cx="10607040" cy="144321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Methodology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2095744" y="1834635"/>
            <a:ext cx="2085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Data Visualization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94739" y="1923060"/>
            <a:ext cx="1096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</a:rPr>
              <a:t>ChatBot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5887553" y="1923188"/>
            <a:ext cx="1" cy="42460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4035" y="2323170"/>
            <a:ext cx="51088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>
                <a:cs typeface="Times New Roman" panose="02020603050405020304" pitchFamily="18" charset="0"/>
              </a:rPr>
              <a:t>Why 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Facilitate access to reviews and product metadata.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Help the company understand review trends and analyze product data.</a:t>
            </a:r>
            <a:endParaRPr lang="en-US" sz="2000" b="1" dirty="0"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 smtClean="0">
                <a:cs typeface="Times New Roman" panose="02020603050405020304" pitchFamily="18" charset="0"/>
              </a:rPr>
              <a:t>How 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Use of Flask to create dashboards.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Analyze price and rating distribution.</a:t>
            </a:r>
          </a:p>
          <a:p>
            <a:pPr algn="just"/>
            <a:r>
              <a:rPr lang="en-US" sz="2000" b="1" dirty="0" smtClean="0">
                <a:cs typeface="Times New Roman" panose="02020603050405020304" pitchFamily="18" charset="0"/>
              </a:rPr>
              <a:t>Importance ?</a:t>
            </a:r>
            <a:endParaRPr lang="en-US" sz="2000" b="1" dirty="0"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cs typeface="Times New Roman" panose="02020603050405020304" pitchFamily="18" charset="0"/>
              </a:rPr>
              <a:t>Companies can use this visualization to predict optimal product and discount price, study seasonal trends, etc.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46839" y="2630947"/>
            <a:ext cx="55925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>
                <a:cs typeface="Times New Roman" panose="02020603050405020304" pitchFamily="18" charset="0"/>
              </a:rPr>
              <a:t>Why 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Easy access to product information.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Helping customer answer any questions they might have.</a:t>
            </a:r>
          </a:p>
          <a:p>
            <a:pPr algn="just"/>
            <a:r>
              <a:rPr lang="en-US" sz="2000" b="1" dirty="0" smtClean="0">
                <a:cs typeface="Times New Roman" panose="02020603050405020304" pitchFamily="18" charset="0"/>
              </a:rPr>
              <a:t>How 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Use of GROQ API to connect with Llama3 model.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Use of </a:t>
            </a:r>
            <a:r>
              <a:rPr lang="en-US" sz="2000" dirty="0" err="1" smtClean="0">
                <a:cs typeface="Times New Roman" panose="02020603050405020304" pitchFamily="18" charset="0"/>
              </a:rPr>
              <a:t>Streamlit</a:t>
            </a:r>
            <a:r>
              <a:rPr lang="en-US" sz="2000" dirty="0" smtClean="0">
                <a:cs typeface="Times New Roman" panose="02020603050405020304" pitchFamily="18" charset="0"/>
              </a:rPr>
              <a:t> to create interactive UI.</a:t>
            </a:r>
          </a:p>
          <a:p>
            <a:pPr algn="just"/>
            <a:r>
              <a:rPr lang="en-US" sz="2000" b="1" dirty="0" smtClean="0">
                <a:cs typeface="Times New Roman" panose="02020603050405020304" pitchFamily="18" charset="0"/>
              </a:rPr>
              <a:t>Importance ?</a:t>
            </a:r>
          </a:p>
          <a:p>
            <a:pPr algn="just"/>
            <a:r>
              <a:rPr lang="en-US" sz="2000" dirty="0" smtClean="0">
                <a:cs typeface="Times New Roman" panose="02020603050405020304" pitchFamily="18" charset="0"/>
              </a:rPr>
              <a:t>Reducing search time for customers providing fast answers. </a:t>
            </a:r>
          </a:p>
          <a:p>
            <a:pPr algn="just"/>
            <a:endParaRPr lang="en-US" sz="2000" dirty="0"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78426" y="1746210"/>
            <a:ext cx="109197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4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ERD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651" y="1784554"/>
            <a:ext cx="7283657" cy="453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7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Data Pipeline for Adding/Uploading Data (Apache Airflow)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7" y="1870096"/>
            <a:ext cx="11834106" cy="442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5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SQL Queries – Retrieving Data 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842" y="1784555"/>
            <a:ext cx="5677276" cy="45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SQL Queries – Removin</a:t>
            </a:r>
            <a:r>
              <a:rPr lang="en-US" sz="2800" dirty="0"/>
              <a:t>g</a:t>
            </a:r>
            <a:r>
              <a:rPr lang="en-US" sz="2800" dirty="0" smtClean="0"/>
              <a:t> Data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879" y="1781605"/>
            <a:ext cx="6287201" cy="453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SQL Queries – Retrieving Data After Removal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744" y="1794667"/>
            <a:ext cx="5649840" cy="451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2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Dashboards – Control Panel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57" y="1913045"/>
            <a:ext cx="10251245" cy="439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337</TotalTime>
  <Words>446</Words>
  <Application>Microsoft Office PowerPoint</Application>
  <PresentationFormat>Widescreen</PresentationFormat>
  <Paragraphs>59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Retrospect</vt:lpstr>
      <vt:lpstr>E-Commerce Data Vault</vt:lpstr>
      <vt:lpstr>Introduction</vt:lpstr>
      <vt:lpstr>Methodology</vt:lpstr>
      <vt:lpstr>ERD</vt:lpstr>
      <vt:lpstr>Data Pipeline for Adding/Uploading Data (Apache Airflow)</vt:lpstr>
      <vt:lpstr>SQL Queries – Retrieving Data  </vt:lpstr>
      <vt:lpstr>SQL Queries – Removing Data </vt:lpstr>
      <vt:lpstr>SQL Queries – Retrieving Data After Removal</vt:lpstr>
      <vt:lpstr>Dashboards – Control Panel</vt:lpstr>
      <vt:lpstr>Dashboards – Access User Reviews </vt:lpstr>
      <vt:lpstr>Dashboards – Access Product Metadata</vt:lpstr>
      <vt:lpstr>Dashboards – User Reviews Visualization</vt:lpstr>
      <vt:lpstr>Dashboards – Product Metadata Visualization (1)</vt:lpstr>
      <vt:lpstr>Dashboards – Product Metadata Visualization (2)</vt:lpstr>
      <vt:lpstr>ChatBot</vt:lpstr>
      <vt:lpstr>ChatBot</vt:lpstr>
      <vt:lpstr>Conclusion / Discussion</vt:lpstr>
      <vt:lpstr>References</vt:lpstr>
      <vt:lpstr>Any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Data Vault</dc:title>
  <dc:creator>RAYAN</dc:creator>
  <cp:lastModifiedBy>RAYAN</cp:lastModifiedBy>
  <cp:revision>31</cp:revision>
  <dcterms:created xsi:type="dcterms:W3CDTF">2024-11-23T20:08:40Z</dcterms:created>
  <dcterms:modified xsi:type="dcterms:W3CDTF">2024-11-30T20:46:10Z</dcterms:modified>
</cp:coreProperties>
</file>